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3" r:id="rId2"/>
    <p:sldId id="499" r:id="rId3"/>
    <p:sldId id="484" r:id="rId4"/>
    <p:sldId id="485" r:id="rId5"/>
    <p:sldId id="486" r:id="rId6"/>
    <p:sldId id="489" r:id="rId7"/>
    <p:sldId id="488" r:id="rId8"/>
    <p:sldId id="494" r:id="rId9"/>
    <p:sldId id="419" r:id="rId10"/>
    <p:sldId id="466" r:id="rId11"/>
    <p:sldId id="490" r:id="rId12"/>
    <p:sldId id="491" r:id="rId13"/>
    <p:sldId id="492" r:id="rId14"/>
    <p:sldId id="493" r:id="rId15"/>
    <p:sldId id="495" r:id="rId16"/>
    <p:sldId id="496" r:id="rId17"/>
    <p:sldId id="497" r:id="rId18"/>
    <p:sldId id="49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SAC%20Predictive%20Scenario%20Classificat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Planning%20Scenari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292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focuses on the development of computer programs that can access data and use it to learn for themselves.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91D5382-06A9-48D0-A285-F43F2CB3BD43}"/>
              </a:ext>
            </a:extLst>
          </p:cNvPr>
          <p:cNvSpPr txBox="1"/>
          <p:nvPr/>
        </p:nvSpPr>
        <p:spPr>
          <a:xfrm>
            <a:off x="261763" y="1766932"/>
            <a:ext cx="6619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It 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to learn w/o being programmed explicitly. e.g. Amazon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Does amazon hire a person to check our search last time and propose similar products/movies when we browse again. – No.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Purpose of ML is to reduce human efforts and mistakes.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Predictive Model &amp; Techniques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Predictive 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data.</a:t>
            </a:r>
          </a:p>
          <a:p>
            <a:pPr algn="just"/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0823" y="3500960"/>
            <a:ext cx="4612792" cy="2781802"/>
            <a:chOff x="759562" y="3776632"/>
            <a:chExt cx="3579226" cy="2781802"/>
          </a:xfrm>
        </p:grpSpPr>
        <p:sp>
          <p:nvSpPr>
            <p:cNvPr id="28" name="TextBox 27"/>
            <p:cNvSpPr txBox="1"/>
            <p:nvPr/>
          </p:nvSpPr>
          <p:spPr>
            <a:xfrm>
              <a:off x="3580526" y="3776632"/>
              <a:ext cx="75826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9562" y="4527109"/>
              <a:ext cx="34143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 algn="just"/>
              <a:r>
                <a:rPr lang="en-US" dirty="0"/>
                <a:t>Algo: k-means, hierarchical, apriori, trend analysis.</a:t>
              </a:r>
            </a:p>
            <a:p>
              <a:pPr lvl="1" algn="just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9643" y="4143195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6" y="1003102"/>
            <a:ext cx="5532652" cy="2200790"/>
            <a:chOff x="7343896" y="923689"/>
            <a:chExt cx="3229598" cy="4271362"/>
          </a:xfrm>
        </p:grpSpPr>
        <p:sp>
          <p:nvSpPr>
            <p:cNvPr id="32" name="TextBox 31"/>
            <p:cNvSpPr txBox="1"/>
            <p:nvPr/>
          </p:nvSpPr>
          <p:spPr>
            <a:xfrm>
              <a:off x="7699370" y="1790200"/>
              <a:ext cx="2874124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Train our model -&gt; Training Set, Model, Validation Set, Retrain</a:t>
              </a:r>
            </a:p>
            <a:p>
              <a:pPr lvl="1" algn="just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 algn="just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3026" y="1069488"/>
              <a:ext cx="2588298" cy="7765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6" y="923689"/>
              <a:ext cx="595117" cy="1792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355492"/>
            <a:chOff x="7313415" y="1358037"/>
            <a:chExt cx="3123163" cy="1355492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Candy-stick approach. If you do good- candy and if not good – stick</a:t>
              </a:r>
            </a:p>
            <a:p>
              <a:pPr lvl="1" algn="just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83715" y="1450122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81" y="2155362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Analytics and Predictive Analytics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Analytics</a:t>
            </a:r>
            <a:r>
              <a:rPr lang="en-US" dirty="0"/>
              <a:t> : Is used to create visualization on historic data that will just gives us insight. Just as-is state.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 future state and projection.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Classification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In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,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it as one of the known characters.</a:t>
            </a:r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A common job of </a:t>
            </a:r>
            <a:r>
              <a:rPr lang="en-US" b="1" dirty="0">
                <a:cs typeface="Arial" panose="020B0604020202020204" pitchFamily="34" charset="0"/>
              </a:rPr>
              <a:t>machine learning</a:t>
            </a:r>
            <a:r>
              <a:rPr lang="en-US" dirty="0"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cs typeface="Arial" panose="020B0604020202020204" pitchFamily="34" charset="0"/>
              </a:rPr>
              <a:t>classification</a:t>
            </a:r>
            <a:r>
              <a:rPr lang="en-US" dirty="0"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Calculate Accuracy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pPr algn="just"/>
            <a:r>
              <a:rPr lang="en-US" dirty="0"/>
              <a:t>There are different ways to determine accuracy of a model.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Confusion Matrix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1292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is a table that is often used to describe the performance of a classification model (or "classifier") on a set of test data for which the true values are known.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</a:rPr>
              <a:t>confusing</a:t>
            </a:r>
            <a:r>
              <a:rPr lang="en-US" dirty="0">
                <a:solidFill>
                  <a:srgbClr val="202124"/>
                </a:solidFill>
              </a:rPr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82"/>
              </p:ext>
            </p:extLst>
          </p:nvPr>
        </p:nvGraphicFramePr>
        <p:xfrm>
          <a:off x="261764" y="1867389"/>
          <a:ext cx="6920086" cy="349431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261">
                  <a:extLst>
                    <a:ext uri="{9D8B030D-6E8A-4147-A177-3AD203B41FA5}">
                      <a16:colId xmlns="" xmlns:a16="http://schemas.microsoft.com/office/drawing/2014/main" val="638649834"/>
                    </a:ext>
                  </a:extLst>
                </a:gridCol>
                <a:gridCol w="5451825">
                  <a:extLst>
                    <a:ext uri="{9D8B030D-6E8A-4147-A177-3AD203B41FA5}">
                      <a16:colId xmlns="" xmlns:a16="http://schemas.microsoft.com/office/drawing/2014/main" val="1673970776"/>
                    </a:ext>
                  </a:extLst>
                </a:gridCol>
              </a:tblGrid>
              <a:tr h="344359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909808"/>
                  </a:ext>
                </a:extLst>
              </a:tr>
              <a:tr h="6749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2507528534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827169515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813864819"/>
                  </a:ext>
                </a:extLst>
              </a:tr>
              <a:tr h="6685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135056758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39" y="1856503"/>
            <a:ext cx="4640982" cy="350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764" y="5885079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An </a:t>
            </a:r>
            <a:r>
              <a:rPr lang="en-US" b="1" dirty="0">
                <a:solidFill>
                  <a:srgbClr val="202124"/>
                </a:solidFill>
              </a:rPr>
              <a:t>ROC curve</a:t>
            </a:r>
            <a:r>
              <a:rPr lang="en-US" dirty="0">
                <a:solidFill>
                  <a:srgbClr val="202124"/>
                </a:solidFill>
              </a:rPr>
              <a:t> (</a:t>
            </a:r>
            <a:r>
              <a:rPr lang="en-US" b="1" dirty="0">
                <a:solidFill>
                  <a:srgbClr val="202124"/>
                </a:solidFill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</a:rPr>
              <a:t>) is a </a:t>
            </a:r>
            <a:r>
              <a:rPr lang="en-US" b="1" dirty="0">
                <a:solidFill>
                  <a:srgbClr val="202124"/>
                </a:solidFill>
              </a:rPr>
              <a:t>graph</a:t>
            </a:r>
            <a:r>
              <a:rPr lang="en-US" dirty="0">
                <a:solidFill>
                  <a:srgbClr val="202124"/>
                </a:solidFill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</a:rPr>
              <a:t>curve</a:t>
            </a:r>
            <a:r>
              <a:rPr lang="en-US" dirty="0">
                <a:solidFill>
                  <a:srgbClr val="202124"/>
                </a:solidFill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Implementing Predictive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8. Create Dashboard.</a:t>
            </a:r>
            <a:r>
              <a:rPr lang="en-I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1. Create dataset into the SAC system using 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2. Create a model</a:t>
            </a:r>
          </a:p>
          <a:p>
            <a:r>
              <a:rPr lang="en-US" sz="1400" dirty="0"/>
              <a:t> using dataset and </a:t>
            </a:r>
          </a:p>
          <a:p>
            <a:r>
              <a:rPr lang="en-US" sz="1400" dirty="0"/>
              <a:t>create a simple </a:t>
            </a:r>
          </a:p>
          <a:p>
            <a:r>
              <a:rPr lang="en-US" sz="1400" dirty="0"/>
              <a:t>Dashboard  -ML 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3. Create 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4. Provide input data</a:t>
            </a:r>
          </a:p>
          <a:p>
            <a:r>
              <a:rPr lang="en-US" sz="1400" dirty="0"/>
              <a:t> 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5. Train 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6. Apply dataset and produce output dataset – Predicted</a:t>
            </a:r>
          </a:p>
          <a:p>
            <a:r>
              <a:rPr lang="en-US" sz="1400" dirty="0"/>
              <a:t>Category, assigned bin and probability.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7. Create 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Classification Scenario Dashboard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695848" y="1586851"/>
            <a:ext cx="8800304" cy="449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1764" y="779090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Classification 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072388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SAC Planning Model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Create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Planning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49771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5" y="3106310"/>
            <a:ext cx="460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22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8" y="3008471"/>
            <a:ext cx="536638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Planning ?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251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Planning is a fundamental management function, which involves deciding before head,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team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70FDDD5-5F83-43BC-AD3F-EF38E559BC53}"/>
              </a:ext>
            </a:extLst>
          </p:cNvPr>
          <p:cNvSpPr txBox="1"/>
          <p:nvPr/>
        </p:nvSpPr>
        <p:spPr>
          <a:xfrm>
            <a:off x="301823" y="3500408"/>
            <a:ext cx="5366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Planning is performed for various functions of a company, such as sales planning, expense, cost.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Planning, and core financials planning to report your co. numbers to the shareholder.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HR plans for people at all suggested levels (like Manager, VP, SVP, Associates).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 helps us to increase Coordination and onerous tasks at any co.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It is mandatory to have DATE/TIME dimension for the planning model in SAC.</a:t>
            </a:r>
          </a:p>
          <a:p>
            <a:pPr marL="342900" indent="-342900">
              <a:buFont typeface="+mj-lt"/>
              <a:buAutoNum type="arabicPeriod" startAt="2"/>
            </a:pPr>
            <a:endParaRPr lang="en-US" b="1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pPr lvl="1"/>
            <a:r>
              <a:rPr lang="en-US" dirty="0"/>
              <a:t>Region -&gt; Country -&gt; State -&gt; Cities -&gt; Entity (associate with Currency)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="" xmlns:a16="http://schemas.microsoft.com/office/drawing/2014/main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="" xmlns:a16="http://schemas.microsoft.com/office/drawing/2014/main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="" xmlns:a16="http://schemas.microsoft.com/office/drawing/2014/main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="" xmlns:a16="http://schemas.microsoft.com/office/drawing/2014/main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="" xmlns:a16="http://schemas.microsoft.com/office/drawing/2014/main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="" xmlns:a16="http://schemas.microsoft.com/office/drawing/2014/main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>
                <a:solidFill>
                  <a:schemeClr val="bg1"/>
                </a:solidFill>
              </a:rPr>
              <a:t>Budgeting 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="" xmlns:a16="http://schemas.microsoft.com/office/drawing/2014/main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="" xmlns:a16="http://schemas.microsoft.com/office/drawing/2014/main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</a:p>
        </p:txBody>
      </p:sp>
      <p:sp>
        <p:nvSpPr>
          <p:cNvPr id="26" name="Rectangle: Rounded Corners 16">
            <a:extLst>
              <a:ext uri="{FF2B5EF4-FFF2-40B4-BE49-F238E27FC236}">
                <a16:creationId xmlns="" xmlns:a16="http://schemas.microsoft.com/office/drawing/2014/main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="" xmlns:a16="http://schemas.microsoft.com/office/drawing/2014/main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="" xmlns:a16="http://schemas.microsoft.com/office/drawing/2014/main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7457689" y="1630020"/>
            <a:ext cx="4484924" cy="30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7" y="777590"/>
            <a:ext cx="111312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numbers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+VE – INC, INTINC</a:t>
            </a:r>
          </a:p>
          <a:p>
            <a:pPr algn="just"/>
            <a:r>
              <a:rPr lang="en-US" dirty="0"/>
              <a:t>- VE – EXP, INT</a:t>
            </a:r>
          </a:p>
          <a:p>
            <a:pPr algn="just"/>
            <a:r>
              <a:rPr lang="en-US" dirty="0"/>
              <a:t>Neutral – NFIN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5. We can define Business Rules.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6. We plan in local currencies at each entity level and we can report in a common currency - Average, Fix.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7. We will have parent-child hierarchies when we have 2 dimensions together,</a:t>
            </a:r>
          </a:p>
          <a:p>
            <a:pPr algn="just"/>
            <a:r>
              <a:rPr lang="en-US" dirty="0"/>
              <a:t> 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Creating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6104" y="2815129"/>
            <a:ext cx="10596616" cy="1705938"/>
            <a:chOff x="1179449" y="2893788"/>
            <a:chExt cx="9829928" cy="1582510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64410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5899" y="2893788"/>
              <a:ext cx="553478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9459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flipH="1">
              <a:off x="2424724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458537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 flipH="1">
              <a:off x="448336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551603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 flipH="1">
              <a:off x="6540859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57116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8592332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06388" y="2893788"/>
              <a:ext cx="553478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270334" y="2893788"/>
              <a:ext cx="553478" cy="553476"/>
            </a:xfrm>
            <a:prstGeom prst="ellipse">
              <a:avLst/>
            </a:prstGeom>
            <a:solidFill>
              <a:srgbClr val="E63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327830" y="2893788"/>
              <a:ext cx="553478" cy="553476"/>
            </a:xfrm>
            <a:prstGeom prst="ellipse">
              <a:avLst/>
            </a:prstGeom>
            <a:solidFill>
              <a:srgbClr val="2763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382958" y="2893788"/>
              <a:ext cx="553478" cy="553476"/>
            </a:xfrm>
            <a:prstGeom prst="ellipse">
              <a:avLst/>
            </a:prstGeom>
            <a:solidFill>
              <a:srgbClr val="91C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9449" y="3922822"/>
              <a:ext cx="553478" cy="553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3238368" y="3922822"/>
              <a:ext cx="553476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97008" y="3922822"/>
              <a:ext cx="553476" cy="553476"/>
            </a:xfrm>
            <a:prstGeom prst="ellipse">
              <a:avLst/>
            </a:prstGeom>
            <a:solidFill>
              <a:srgbClr val="732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354502" y="3922822"/>
              <a:ext cx="553476" cy="553476"/>
            </a:xfrm>
            <a:prstGeom prst="ellipse">
              <a:avLst/>
            </a:prstGeom>
            <a:solidFill>
              <a:srgbClr val="3F9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405977" y="3922822"/>
              <a:ext cx="553476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330089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4394035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451530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8506658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6206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42070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7478202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529676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7" name="TextBox 121"/>
          <p:cNvSpPr txBox="1"/>
          <p:nvPr/>
        </p:nvSpPr>
        <p:spPr>
          <a:xfrm>
            <a:off x="1343728" y="1541130"/>
            <a:ext cx="17154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2. Mark Model for Planning and provide </a:t>
            </a:r>
            <a:r>
              <a:rPr lang="en-US" sz="1800" b="1" dirty="0"/>
              <a:t>Time Dimension.</a:t>
            </a:r>
            <a:endParaRPr lang="en-US" sz="1800" dirty="0"/>
          </a:p>
        </p:txBody>
      </p:sp>
      <p:sp>
        <p:nvSpPr>
          <p:cNvPr id="38" name="TextBox 121"/>
          <p:cNvSpPr txBox="1"/>
          <p:nvPr/>
        </p:nvSpPr>
        <p:spPr>
          <a:xfrm>
            <a:off x="2569152" y="4520109"/>
            <a:ext cx="176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3. Make ENTITY as </a:t>
            </a:r>
            <a:r>
              <a:rPr lang="en-US" sz="1800" b="1" dirty="0"/>
              <a:t>Organization Dimension</a:t>
            </a:r>
            <a:r>
              <a:rPr lang="en-US" sz="1800" dirty="0"/>
              <a:t> and Assign Currency.</a:t>
            </a:r>
          </a:p>
        </p:txBody>
      </p:sp>
      <p:sp>
        <p:nvSpPr>
          <p:cNvPr id="39" name="TextBox 121"/>
          <p:cNvSpPr txBox="1"/>
          <p:nvPr/>
        </p:nvSpPr>
        <p:spPr>
          <a:xfrm>
            <a:off x="3592559" y="1541130"/>
            <a:ext cx="187836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4. Mark ACCOUNT as </a:t>
            </a:r>
            <a:r>
              <a:rPr lang="en-US" sz="1800" b="1" dirty="0"/>
              <a:t>Account Dimension.</a:t>
            </a:r>
            <a:endParaRPr lang="en-US" sz="1800" dirty="0"/>
          </a:p>
        </p:txBody>
      </p:sp>
      <p:sp>
        <p:nvSpPr>
          <p:cNvPr id="40" name="TextBox 121"/>
          <p:cNvSpPr txBox="1"/>
          <p:nvPr/>
        </p:nvSpPr>
        <p:spPr>
          <a:xfrm>
            <a:off x="4771347" y="4515843"/>
            <a:ext cx="17795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5. Define Description and Properties to all the dimensions.</a:t>
            </a:r>
          </a:p>
        </p:txBody>
      </p:sp>
      <p:sp>
        <p:nvSpPr>
          <p:cNvPr id="41" name="TextBox 121"/>
          <p:cNvSpPr txBox="1"/>
          <p:nvPr/>
        </p:nvSpPr>
        <p:spPr>
          <a:xfrm>
            <a:off x="5851383" y="1541130"/>
            <a:ext cx="15288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6. Transform data in case of invalid values.</a:t>
            </a:r>
          </a:p>
        </p:txBody>
      </p:sp>
      <p:sp>
        <p:nvSpPr>
          <p:cNvPr id="42" name="TextBox 121"/>
          <p:cNvSpPr txBox="1"/>
          <p:nvPr/>
        </p:nvSpPr>
        <p:spPr>
          <a:xfrm>
            <a:off x="6963034" y="4581146"/>
            <a:ext cx="173176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7. Mark </a:t>
            </a:r>
            <a:r>
              <a:rPr lang="en-US" sz="1800" b="1" dirty="0"/>
              <a:t>Version Dimension</a:t>
            </a:r>
            <a:r>
              <a:rPr lang="en-US" sz="1800" dirty="0"/>
              <a:t> and map versions to Financial versions in SAC.</a:t>
            </a:r>
          </a:p>
        </p:txBody>
      </p:sp>
      <p:sp>
        <p:nvSpPr>
          <p:cNvPr id="43" name="TextBox 121"/>
          <p:cNvSpPr txBox="1"/>
          <p:nvPr/>
        </p:nvSpPr>
        <p:spPr>
          <a:xfrm>
            <a:off x="7932087" y="1541130"/>
            <a:ext cx="17146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8. Set hierarchy relevant </a:t>
            </a:r>
            <a:r>
              <a:rPr lang="en-US" sz="1800" dirty="0" smtClean="0"/>
              <a:t>dimensions as </a:t>
            </a:r>
            <a:r>
              <a:rPr lang="en-US" sz="1800" dirty="0"/>
              <a:t>properties.</a:t>
            </a:r>
            <a:endParaRPr lang="en-US" sz="18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1"/>
          <p:cNvSpPr txBox="1"/>
          <p:nvPr/>
        </p:nvSpPr>
        <p:spPr>
          <a:xfrm>
            <a:off x="9304348" y="4521385"/>
            <a:ext cx="195838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9. Once model is created create ENTITY and PRODUCT level-base hierarchies.</a:t>
            </a:r>
          </a:p>
        </p:txBody>
      </p:sp>
      <p:sp>
        <p:nvSpPr>
          <p:cNvPr id="45" name="Oval 44"/>
          <p:cNvSpPr/>
          <p:nvPr/>
        </p:nvSpPr>
        <p:spPr>
          <a:xfrm>
            <a:off x="914120" y="4040299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10932778" y="2940371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47" name="TextBox 121"/>
          <p:cNvSpPr txBox="1"/>
          <p:nvPr/>
        </p:nvSpPr>
        <p:spPr>
          <a:xfrm>
            <a:off x="261764" y="4583199"/>
            <a:ext cx="15315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1. Upload the file from Data Source.</a:t>
            </a:r>
          </a:p>
        </p:txBody>
      </p:sp>
      <p:sp>
        <p:nvSpPr>
          <p:cNvPr id="48" name="TextBox 121"/>
          <p:cNvSpPr txBox="1"/>
          <p:nvPr/>
        </p:nvSpPr>
        <p:spPr>
          <a:xfrm>
            <a:off x="10068427" y="1536502"/>
            <a:ext cx="167473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10. Once model is created set currency conversion ON.</a:t>
            </a:r>
          </a:p>
        </p:txBody>
      </p:sp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Final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3" y="952729"/>
            <a:ext cx="11588987" cy="51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Implementing What if Analysis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Where the business will ask us, what will happen to our account in case there is change happens in another account.</a:t>
            </a:r>
          </a:p>
          <a:p>
            <a:pPr algn="just"/>
            <a:r>
              <a:rPr lang="en-US" dirty="0"/>
              <a:t>Also change value based on absolute or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973" y="2627848"/>
            <a:ext cx="7680752" cy="37400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520" y="2830767"/>
            <a:ext cx="203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Planning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6498</TotalTime>
  <Words>1505</Words>
  <Application>Microsoft Office PowerPoint</Application>
  <PresentationFormat>Widescreen</PresentationFormat>
  <Paragraphs>249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592</cp:revision>
  <dcterms:created xsi:type="dcterms:W3CDTF">2016-07-10T03:33:26Z</dcterms:created>
  <dcterms:modified xsi:type="dcterms:W3CDTF">2021-05-22T07:36:50Z</dcterms:modified>
</cp:coreProperties>
</file>